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327" r:id="rId2"/>
    <p:sldId id="458" r:id="rId3"/>
    <p:sldId id="481" r:id="rId4"/>
    <p:sldId id="486" r:id="rId5"/>
    <p:sldId id="487" r:id="rId6"/>
    <p:sldId id="488" r:id="rId7"/>
    <p:sldId id="492" r:id="rId8"/>
    <p:sldId id="259" r:id="rId9"/>
    <p:sldId id="260" r:id="rId10"/>
    <p:sldId id="489" r:id="rId11"/>
    <p:sldId id="490" r:id="rId12"/>
    <p:sldId id="491" r:id="rId13"/>
    <p:sldId id="459" r:id="rId14"/>
    <p:sldId id="448" r:id="rId15"/>
    <p:sldId id="475" r:id="rId16"/>
    <p:sldId id="485" r:id="rId17"/>
    <p:sldId id="483" r:id="rId18"/>
    <p:sldId id="484" r:id="rId19"/>
    <p:sldId id="477" r:id="rId20"/>
    <p:sldId id="478" r:id="rId21"/>
    <p:sldId id="4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pos="5246" userDrawn="1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orient="horz" pos="572" userDrawn="1">
          <p15:clr>
            <a:srgbClr val="F26B43"/>
          </p15:clr>
        </p15:guide>
        <p15:guide id="5" orient="horz" pos="2795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3226" userDrawn="1">
          <p15:clr>
            <a:srgbClr val="C35EA4"/>
          </p15:clr>
        </p15:guide>
        <p15:guide id="8" orient="horz" pos="383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CDD"/>
    <a:srgbClr val="E5153B"/>
    <a:srgbClr val="282E41"/>
    <a:srgbClr val="2B273F"/>
    <a:srgbClr val="E5DED9"/>
    <a:srgbClr val="5B9BD5"/>
    <a:srgbClr val="FCB131"/>
    <a:srgbClr val="D9AC8B"/>
    <a:srgbClr val="A43333"/>
    <a:srgbClr val="F37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88" autoAdjust="0"/>
    <p:restoredTop sz="89054" autoAdjust="0"/>
  </p:normalViewPr>
  <p:slideViewPr>
    <p:cSldViewPr snapToGrid="0" showGuides="1">
      <p:cViewPr>
        <p:scale>
          <a:sx n="75" d="100"/>
          <a:sy n="75" d="100"/>
        </p:scale>
        <p:origin x="-930" y="474"/>
      </p:cViewPr>
      <p:guideLst>
        <p:guide pos="325"/>
        <p:guide pos="5246"/>
        <p:guide orient="horz" pos="391"/>
        <p:guide orient="horz" pos="572"/>
        <p:guide orient="horz" pos="2795"/>
        <p:guide orient="horz" pos="2160"/>
        <p:guide orient="horz" pos="3226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288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515CB58-4C80-48BF-A495-1677AB2ADD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AC819D-F872-4907-B958-0862B2BA84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7E1C5-597C-4760-823F-6FBC04B64F3B}" type="datetimeFigureOut">
              <a:rPr lang="es-CO" smtClean="0"/>
              <a:t>1/09/2025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659F96-2EC1-4104-AFB4-4C88DBEE1F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92936C-C73F-4087-B791-3A74503659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5A898-0C8F-415B-ABA5-863E388A65F6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8767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B7333-0547-4684-AD17-85488E8E9F79}" type="datetimeFigureOut">
              <a:rPr lang="es-CO" smtClean="0"/>
              <a:t>1/09/2025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C008B-91FB-4419-95CE-8C508FC576F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8944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533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7235-6758-1E2C-5C59-3BEAD0C7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880B92-1E2C-56A1-7A63-419BA4483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D158EB-90F3-5FFD-A146-FB52BAAE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13B0D3-1DF4-7B23-50D4-44E245268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638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72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F543-B7E4-5D2E-A8CB-24BBA003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B174F0-34C9-5C7D-89A3-6290232A3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7ACC676-1CDA-4E46-219D-0CE61FED6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D75D3D-1575-8C11-9972-C8E3B5854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680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A856-10C6-F1E6-0B7D-3E43EAFF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A055A9-169C-3D9A-B118-0A5852E2D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6004E0-E147-6870-E6B0-FA783238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F2C01C-29A1-C224-4A9D-6EF90D30B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4143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6EE8-55A7-D80C-F640-3BADC2E5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E10075-1DD0-4C8E-D4AC-3658B0629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2C3C800-B41C-8882-7730-CDCB97406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A5807B-B3BD-7D36-9F15-27D1389DE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0759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7A900-1D04-2A2F-8677-2CA1E4E7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AE3F40-F031-66BF-8897-901581A24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99A5658-D396-BA16-96B6-D34C59581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12A64A-956F-4540-61C9-E50B85BEA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227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2AD79-C331-D95C-ED70-630BF122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36F1F6-1C01-5E25-0619-2D4603E67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8E3AD2-669C-085D-CF82-E412B8AB2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668673-F594-0475-0B8C-1ECC2EF78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81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DDB8-A257-EE02-3687-9C8B809D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26B7FF-B2D0-98E3-C334-E00564D00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5B8413-3BD8-0553-B3FA-2EE92431D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6F07F-515E-5E91-3C79-A59D2A27E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86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A198-4096-24C3-CE6A-8D855BD8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6F800C-EEC1-607B-4CD1-C3F4C5A62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C8A940-0F02-225A-4034-2FF788921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EF377-4C14-51A2-2E02-7BDB0BF33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050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E315C-A230-DCB4-B818-E7C5E80F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FFCB8D-749A-EFD7-AF4A-26A7A1A0D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9E16CD-88A6-9940-7BF1-DD18B039A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6060EF-D720-A4D1-3AE5-7F9FBE65C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804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9984-675C-777A-349D-BDC6692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DE6CCF-3667-91C2-FDBC-096D26742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C10F16-4221-784E-D279-CAE643BA8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87FC0D-667A-EE02-34D3-0C89DEDE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910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0E06-F667-7D40-2621-F3E67874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07EDB4-80B4-BCCA-CDEE-58D15EB3E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D6A288-7F4E-7B2E-D942-3F766F6CA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3527AD-8C4F-F4FE-C116-8D7A5B570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C008B-91FB-4419-95CE-8C508FC576F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4586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A9B8E-3E32-4014-94DF-7AE185A1AF22}" type="datetime1">
              <a:rPr lang="es-CO" smtClean="0"/>
              <a:t>1/09/2025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546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7B42-4D02-4FFE-AC1F-98B2CF2EDF4D}" type="datetime1">
              <a:rPr lang="es-CO" smtClean="0"/>
              <a:t>1/09/2025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073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2F13-8FEC-4B73-9108-FBA931F320DB}" type="datetime1">
              <a:rPr lang="es-CO" smtClean="0"/>
              <a:t>1/09/2025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1065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408781"/>
            <a:ext cx="10515600" cy="544512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2DACDD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462189"/>
            <a:ext cx="10515600" cy="4351338"/>
          </a:xfrm>
        </p:spPr>
        <p:txBody>
          <a:bodyPr/>
          <a:lstStyle>
            <a:lvl1pPr>
              <a:defRPr>
                <a:solidFill>
                  <a:srgbClr val="2B273F"/>
                </a:solidFill>
              </a:defRPr>
            </a:lvl1pPr>
            <a:lvl2pPr marL="685800" indent="-228600">
              <a:buFont typeface="Calibri" panose="020F0502020204030204" pitchFamily="34" charset="0"/>
              <a:buChar char="‒"/>
              <a:defRPr>
                <a:solidFill>
                  <a:srgbClr val="2B273F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rgbClr val="2B273F"/>
                </a:solidFill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solidFill>
                  <a:srgbClr val="2B273F"/>
                </a:solidFill>
              </a:defRPr>
            </a:lvl4pPr>
            <a:lvl5pPr marL="2057400" indent="-228600">
              <a:buFont typeface="Wingdings" panose="05000000000000000000" pitchFamily="2" charset="2"/>
              <a:buChar char="q"/>
              <a:defRPr>
                <a:solidFill>
                  <a:srgbClr val="2B273F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C0449-2024-4D38-955E-79B93D652F61}" type="datetime1">
              <a:rPr lang="es-CO" smtClean="0"/>
              <a:t>1/09/2025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Proyecto Intermedio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4556" y="6390277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fld id="{A071C489-697C-47CB-93D0-AEFF3C3206B5}" type="slidenum">
              <a:rPr lang="es-CO" smtClean="0"/>
              <a:pPr/>
              <a:t>‹#›</a:t>
            </a:fld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51162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205D202-C545-4129-B974-DF30CC6D7DC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5820A5C-85C1-4ABE-9020-9639D174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CB03263-3EA9-4773-92D4-470938E3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40" y="228690"/>
              <a:ext cx="1595523" cy="87940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175843"/>
            <a:ext cx="10515600" cy="1920526"/>
          </a:xfrm>
          <a:noFill/>
        </p:spPr>
        <p:txBody>
          <a:bodyPr wrap="square" rtlCol="0" anchor="ctr" anchorCtr="1">
            <a:spAutoFit/>
          </a:bodyPr>
          <a:lstStyle>
            <a:lvl1pPr algn="ctr">
              <a:defRPr lang="en-US" sz="6600" b="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FE5AD-F571-4BAB-ACCD-E966CBFA3BB8}" type="datetime1">
              <a:rPr lang="es-CO" smtClean="0"/>
              <a:t>1/09/2025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Proyecto Intermedio</a:t>
            </a:r>
            <a:endParaRPr lang="en-US" noProof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4882382-E52B-4DCA-B19F-27E81D16D987}"/>
              </a:ext>
            </a:extLst>
          </p:cNvPr>
          <p:cNvSpPr txBox="1">
            <a:spLocks/>
          </p:cNvSpPr>
          <p:nvPr userDrawn="1"/>
        </p:nvSpPr>
        <p:spPr>
          <a:xfrm>
            <a:off x="9224556" y="6390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71C489-697C-47CB-93D0-AEFF3C3206B5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1784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91D4-F15A-4A9D-94D8-5A58F6166EC9}" type="datetime1">
              <a:rPr lang="es-CO" smtClean="0"/>
              <a:t>1/09/2025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768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9EE1-7C59-4CA3-9784-B7F05A491700}" type="datetime1">
              <a:rPr lang="es-CO" smtClean="0"/>
              <a:t>1/09/2025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29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504E-B7D7-4E88-A478-3F160ECEDB58}" type="datetime1">
              <a:rPr lang="es-CO" smtClean="0"/>
              <a:t>1/09/2025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064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EA5-4812-4EF6-B9E0-185D24F34816}" type="datetime1">
              <a:rPr lang="es-CO" smtClean="0"/>
              <a:t>1/09/2025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854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C9A-F2DE-4EDA-83F5-E094FC68E655}" type="datetime1">
              <a:rPr lang="es-CO" smtClean="0"/>
              <a:t>1/09/2025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30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20F3-7DA7-467A-9496-81B1DA994509}" type="datetime1">
              <a:rPr lang="es-CO" smtClean="0"/>
              <a:t>1/09/2025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Proyecto Intermedio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00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8A566-28BA-43C1-93A8-C15DF975CD7F}" type="datetime1">
              <a:rPr lang="es-CO" smtClean="0"/>
              <a:t>1/09/2025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Proyecto Intermedio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1C489-697C-47CB-93D0-AEFF3C3206B5}" type="slidenum">
              <a:rPr lang="es-CO" smtClean="0"/>
              <a:t>‹#›</a:t>
            </a:fld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9429E80-CB3E-4B81-8068-E1E228E8BB33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0" y="0"/>
            <a:chExt cx="12192000" cy="6858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0943" y="5631288"/>
              <a:ext cx="1707269" cy="94100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40" y="228690"/>
              <a:ext cx="1595523" cy="879409"/>
            </a:xfrm>
            <a:prstGeom prst="rect">
              <a:avLst/>
            </a:prstGeom>
          </p:spPr>
        </p:pic>
      </p:grpSp>
      <p:sp>
        <p:nvSpPr>
          <p:cNvPr id="7" name="CuadroTexto 6"/>
          <p:cNvSpPr txBox="1"/>
          <p:nvPr/>
        </p:nvSpPr>
        <p:spPr>
          <a:xfrm>
            <a:off x="2637905" y="2226490"/>
            <a:ext cx="6916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i="1" dirty="0">
                <a:solidFill>
                  <a:schemeClr val="bg1"/>
                </a:solidFill>
              </a:rPr>
              <a:t>Dinámica de sistemas mecánicos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32630" y="4599196"/>
            <a:ext cx="3668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i="1" dirty="0">
                <a:solidFill>
                  <a:schemeClr val="bg1"/>
                </a:solidFill>
              </a:rPr>
              <a:t>Jonathan Camargo</a:t>
            </a:r>
          </a:p>
          <a:p>
            <a:pPr algn="ctr"/>
            <a:r>
              <a:rPr lang="es-CO" sz="2400" i="1" dirty="0">
                <a:solidFill>
                  <a:schemeClr val="bg1"/>
                </a:solidFill>
              </a:rPr>
              <a:t>jon-cama</a:t>
            </a:r>
            <a:r>
              <a:rPr lang="en-US" sz="2400" i="1" dirty="0">
                <a:solidFill>
                  <a:schemeClr val="bg1"/>
                </a:solidFill>
              </a:rPr>
              <a:t>@uniandes.edu.co</a:t>
            </a:r>
            <a:endParaRPr lang="es-CO" sz="2400" i="1" dirty="0">
              <a:solidFill>
                <a:schemeClr val="bg1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4E24CE-11E4-423F-A7B2-B9B2B13F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t>1</a:t>
            </a:fld>
            <a:endParaRPr lang="es-CO"/>
          </a:p>
        </p:txBody>
      </p:sp>
      <p:sp>
        <p:nvSpPr>
          <p:cNvPr id="8" name="CuadroTexto 6">
            <a:extLst>
              <a:ext uri="{FF2B5EF4-FFF2-40B4-BE49-F238E27FC236}">
                <a16:creationId xmlns:a16="http://schemas.microsoft.com/office/drawing/2014/main" id="{E211E5CD-42F4-5333-A042-39A9E293095B}"/>
              </a:ext>
            </a:extLst>
          </p:cNvPr>
          <p:cNvSpPr txBox="1"/>
          <p:nvPr/>
        </p:nvSpPr>
        <p:spPr>
          <a:xfrm>
            <a:off x="2637903" y="3633434"/>
            <a:ext cx="691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Complementaria No. 5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4" name="CuadroTexto 9">
            <a:extLst>
              <a:ext uri="{FF2B5EF4-FFF2-40B4-BE49-F238E27FC236}">
                <a16:creationId xmlns:a16="http://schemas.microsoft.com/office/drawing/2014/main" id="{BBDE7CEA-1B59-E157-666D-E7A02ED94DCC}"/>
              </a:ext>
            </a:extLst>
          </p:cNvPr>
          <p:cNvSpPr txBox="1"/>
          <p:nvPr/>
        </p:nvSpPr>
        <p:spPr>
          <a:xfrm>
            <a:off x="1548483" y="4638992"/>
            <a:ext cx="392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i="1" dirty="0">
                <a:solidFill>
                  <a:schemeClr val="bg1"/>
                </a:solidFill>
              </a:rPr>
              <a:t>Daniel Alvarez</a:t>
            </a:r>
          </a:p>
          <a:p>
            <a:pPr algn="ctr"/>
            <a:r>
              <a:rPr lang="es-CO" sz="2400" i="1" dirty="0">
                <a:solidFill>
                  <a:schemeClr val="bg1"/>
                </a:solidFill>
              </a:rPr>
              <a:t>da.alvarezv</a:t>
            </a:r>
            <a:r>
              <a:rPr lang="en-US" sz="2400" i="1" dirty="0">
                <a:solidFill>
                  <a:schemeClr val="bg1"/>
                </a:solidFill>
              </a:rPr>
              <a:t>@uniandes.edu.co</a:t>
            </a:r>
            <a:endParaRPr lang="es-CO" sz="2400" i="1" dirty="0">
              <a:solidFill>
                <a:schemeClr val="bg1"/>
              </a:solidFill>
            </a:endParaRPr>
          </a:p>
        </p:txBody>
      </p:sp>
      <p:sp>
        <p:nvSpPr>
          <p:cNvPr id="11" name="CuadroTexto 9">
            <a:extLst>
              <a:ext uri="{FF2B5EF4-FFF2-40B4-BE49-F238E27FC236}">
                <a16:creationId xmlns:a16="http://schemas.microsoft.com/office/drawing/2014/main" id="{A221CE3D-14D3-A46F-6569-3A1018770AC7}"/>
              </a:ext>
            </a:extLst>
          </p:cNvPr>
          <p:cNvSpPr txBox="1"/>
          <p:nvPr/>
        </p:nvSpPr>
        <p:spPr>
          <a:xfrm>
            <a:off x="2833001" y="4296336"/>
            <a:ext cx="135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dirty="0">
                <a:solidFill>
                  <a:schemeClr val="bg1"/>
                </a:solidFill>
              </a:rPr>
              <a:t>Asistente</a:t>
            </a:r>
            <a:endParaRPr lang="es-CO" sz="2400" i="1" dirty="0">
              <a:solidFill>
                <a:schemeClr val="bg1"/>
              </a:solidFill>
            </a:endParaRPr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19F30F61-3E5C-88CC-E1F4-14873F4664C5}"/>
              </a:ext>
            </a:extLst>
          </p:cNvPr>
          <p:cNvSpPr txBox="1"/>
          <p:nvPr/>
        </p:nvSpPr>
        <p:spPr>
          <a:xfrm>
            <a:off x="7719016" y="4296336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i="1" dirty="0">
                <a:solidFill>
                  <a:schemeClr val="bg1"/>
                </a:solidFill>
              </a:rPr>
              <a:t>Principal</a:t>
            </a:r>
            <a:endParaRPr lang="es-CO" sz="2400" i="1" dirty="0">
              <a:solidFill>
                <a:schemeClr val="bg1"/>
              </a:solidFill>
            </a:endParaRPr>
          </a:p>
        </p:txBody>
      </p:sp>
      <p:sp>
        <p:nvSpPr>
          <p:cNvPr id="13" name="CuadroTexto 6">
            <a:extLst>
              <a:ext uri="{FF2B5EF4-FFF2-40B4-BE49-F238E27FC236}">
                <a16:creationId xmlns:a16="http://schemas.microsoft.com/office/drawing/2014/main" id="{EE694C10-B1DB-DFA8-05BF-DC188DA4435F}"/>
              </a:ext>
            </a:extLst>
          </p:cNvPr>
          <p:cNvSpPr txBox="1"/>
          <p:nvPr/>
        </p:nvSpPr>
        <p:spPr>
          <a:xfrm>
            <a:off x="2637903" y="6376532"/>
            <a:ext cx="691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2025 - II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30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390E9-F6BA-93C8-9E4A-7F98F69D2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5A377-D761-211A-4639-24877D67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6" y="502514"/>
            <a:ext cx="10515600" cy="544512"/>
          </a:xfrm>
        </p:spPr>
        <p:txBody>
          <a:bodyPr/>
          <a:lstStyle/>
          <a:p>
            <a:r>
              <a:rPr lang="es-ES" dirty="0"/>
              <a:t>Ejercicio 1: Bloques Conectados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E5728F-D687-45D3-924B-F3170B35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10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D053C1A0-DC7E-7FC7-9399-921CB335E40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A235EBF5-4DFF-697F-FE65-621101631CF1}"/>
              </a:ext>
            </a:extLst>
          </p:cNvPr>
          <p:cNvSpPr/>
          <p:nvPr/>
        </p:nvSpPr>
        <p:spPr>
          <a:xfrm>
            <a:off x="1220093" y="2520216"/>
            <a:ext cx="5320407" cy="186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Dos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bloques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: m1 = 5 kg (x = 0 m) y m2 = 7 kg (x = 2 m).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Están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unidos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por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barra de masa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despreciable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(L = 2 m).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Calcula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posición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del CM. Haga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función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python para 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masas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con 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posiciones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unidimensionales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079D336D-1820-4A44-257C-82C50D14EBEF}"/>
              </a:ext>
            </a:extLst>
          </p:cNvPr>
          <p:cNvSpPr/>
          <p:nvPr/>
        </p:nvSpPr>
        <p:spPr>
          <a:xfrm>
            <a:off x="1220093" y="4564908"/>
            <a:ext cx="5320407" cy="502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Aplica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fórmula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del CM para dos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partículas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E3A87EA-B6F8-C3BE-2FDE-232150F2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1" y="-34924"/>
            <a:ext cx="4229100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1DDD0-CD5D-98D6-3305-6F841611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EC56B-430A-7EAD-24B8-A3FE8651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6" y="502514"/>
            <a:ext cx="10515600" cy="544512"/>
          </a:xfrm>
        </p:spPr>
        <p:txBody>
          <a:bodyPr/>
          <a:lstStyle/>
          <a:p>
            <a:r>
              <a:rPr lang="es-ES" dirty="0"/>
              <a:t>Ejercicio 2: Barra Uniforme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7AC7E-7A2C-0990-C242-106E8492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11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6A6B03F7-9AAA-8595-48D4-8311CE857B1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8BFEEAC-62A4-6B57-3A58-0D7D5E1B754C}"/>
              </a:ext>
            </a:extLst>
          </p:cNvPr>
          <p:cNvSpPr/>
          <p:nvPr/>
        </p:nvSpPr>
        <p:spPr>
          <a:xfrm>
            <a:off x="1220093" y="1974855"/>
            <a:ext cx="5320407" cy="186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Una barra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uniforme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longitud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 = 3 m y masa M = 4 kg.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Asume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que uno de sus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extremos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está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x = 0 m.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Calcula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posición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del CM. Haga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función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para un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solido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revolución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función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cualquiera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D7A56AF5-7FB8-4D06-2836-FA5B1D9DDE19}"/>
              </a:ext>
            </a:extLst>
          </p:cNvPr>
          <p:cNvSpPr/>
          <p:nvPr/>
        </p:nvSpPr>
        <p:spPr>
          <a:xfrm>
            <a:off x="1220093" y="3952503"/>
            <a:ext cx="5320407" cy="85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Usa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definición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 CM para un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objeto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continuo.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Considera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densidad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lineal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uniforme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0C125CE-4FAF-A927-B8F3-F2C7D6E5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0"/>
            <a:ext cx="42037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5A11-C8D8-0FA2-F0C6-E78B4B526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49070-85A8-D8DC-3491-3F65660E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6" y="502514"/>
            <a:ext cx="10515600" cy="544512"/>
          </a:xfrm>
        </p:spPr>
        <p:txBody>
          <a:bodyPr/>
          <a:lstStyle/>
          <a:p>
            <a:r>
              <a:rPr lang="es-ES" dirty="0"/>
              <a:t>Ejercicio 2D: Diseño Mecánico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FED21F-9EFC-0421-BE7B-065B4C17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12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B956DDE8-E17F-2282-1089-3892FAED27B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D8D62154-0903-694D-1DC3-939623F8125E}"/>
              </a:ext>
            </a:extLst>
          </p:cNvPr>
          <p:cNvSpPr/>
          <p:nvPr/>
        </p:nvSpPr>
        <p:spPr>
          <a:xfrm>
            <a:off x="1220093" y="1974855"/>
            <a:ext cx="5231507" cy="2711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Consideremos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un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brazo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robótico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con dos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segmentos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 El primer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segmento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tiene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una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masa de 3 kg y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su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CM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está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a (0.5, 0.4) m del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origen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 El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segundo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segmento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pesa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2 kg, con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su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CM a (1.2, 0.9) m del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origen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Calcula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posición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centro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de masa del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brazo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.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Reutilice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función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1 para que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reciba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pares de CM </a:t>
            </a:r>
            <a:r>
              <a:rPr lang="en-US" sz="1900" dirty="0" err="1"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900" dirty="0">
                <a:ea typeface="Merriweather" pitchFamily="34" charset="-122"/>
                <a:cs typeface="Merriweather" pitchFamily="34" charset="-120"/>
              </a:rPr>
              <a:t> x y “y”.</a:t>
            </a:r>
            <a:endParaRPr lang="en-US" sz="1900" dirty="0"/>
          </a:p>
          <a:p>
            <a:pPr>
              <a:lnSpc>
                <a:spcPts val="3100"/>
              </a:lnSpc>
            </a:pPr>
            <a:endParaRPr lang="en-US" sz="1900" dirty="0"/>
          </a:p>
          <a:p>
            <a:pPr>
              <a:lnSpc>
                <a:spcPts val="3100"/>
              </a:lnSpc>
            </a:pPr>
            <a:endParaRPr lang="en-US" sz="1900" dirty="0"/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2526DA0-C04B-CACB-2256-7B68B0216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0"/>
            <a:ext cx="42037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B810D-CFE3-4123-967A-4AC4E1C6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2891"/>
            <a:ext cx="10515600" cy="1006429"/>
          </a:xfrm>
        </p:spPr>
        <p:txBody>
          <a:bodyPr/>
          <a:lstStyle/>
          <a:p>
            <a:r>
              <a:rPr lang="es-US" dirty="0"/>
              <a:t>Ejercicios cinemáticos</a:t>
            </a:r>
          </a:p>
        </p:txBody>
      </p:sp>
    </p:spTree>
    <p:extLst>
      <p:ext uri="{BB962C8B-B14F-4D97-AF65-F5344CB8AC3E}">
        <p14:creationId xmlns:p14="http://schemas.microsoft.com/office/powerpoint/2010/main" val="1329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4CE03-9B1A-432A-B730-6B65BE9F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No. 1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120514-EA5C-46DE-B896-193F564A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14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2A98D9F4-B56B-43A2-A324-A003D57807F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BED47-5DB2-E641-8319-CC0EC421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29" y="1185137"/>
            <a:ext cx="6216221" cy="48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9B0D-DB4C-9B0B-22AB-05EFC79F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E02E-06AF-879E-6AB1-C909251E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Derivación Matemática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5BEC29-9022-86DE-94B7-B6E3A060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15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0C4859F2-045D-0CD0-2A91-B9AA702B03A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</p:spTree>
    <p:extLst>
      <p:ext uri="{BB962C8B-B14F-4D97-AF65-F5344CB8AC3E}">
        <p14:creationId xmlns:p14="http://schemas.microsoft.com/office/powerpoint/2010/main" val="92519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0C5E-99F3-622E-A897-D9E10906B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23BAD-6843-E6D1-8162-60C2B588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2891"/>
            <a:ext cx="10515600" cy="1006429"/>
          </a:xfrm>
        </p:spPr>
        <p:txBody>
          <a:bodyPr/>
          <a:lstStyle/>
          <a:p>
            <a:r>
              <a:rPr lang="es-US" dirty="0"/>
              <a:t>Planteamiento en Python</a:t>
            </a:r>
          </a:p>
        </p:txBody>
      </p:sp>
    </p:spTree>
    <p:extLst>
      <p:ext uri="{BB962C8B-B14F-4D97-AF65-F5344CB8AC3E}">
        <p14:creationId xmlns:p14="http://schemas.microsoft.com/office/powerpoint/2010/main" val="403951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49E0-F5C3-A479-138D-CCD2435B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AC91D-A371-4A40-CB9B-C0C55C74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No. 2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287FBF-2685-636A-1CCB-0B72D069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17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7D192579-85F6-4A5E-A8DB-B2361424AFB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ABA40-1188-402F-2467-E2834F00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87" y="941721"/>
            <a:ext cx="6843306" cy="49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6B90-028D-418E-FE3A-E364CF41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1BC8-B78E-D2E2-D20D-18EC6313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Derivación Matemática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B10925-C949-64AD-0542-1CB00287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18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318322C1-C3C8-3181-3288-28BE405C83D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</p:spTree>
    <p:extLst>
      <p:ext uri="{BB962C8B-B14F-4D97-AF65-F5344CB8AC3E}">
        <p14:creationId xmlns:p14="http://schemas.microsoft.com/office/powerpoint/2010/main" val="32617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2A41-30D3-C4E7-50F1-EB4E7851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CF45E-2232-944E-21B2-41B0616B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2891"/>
            <a:ext cx="10515600" cy="1006429"/>
          </a:xfrm>
        </p:spPr>
        <p:txBody>
          <a:bodyPr/>
          <a:lstStyle/>
          <a:p>
            <a:r>
              <a:rPr lang="es-US" dirty="0"/>
              <a:t>Planteamiento en Python</a:t>
            </a:r>
          </a:p>
        </p:txBody>
      </p:sp>
    </p:spTree>
    <p:extLst>
      <p:ext uri="{BB962C8B-B14F-4D97-AF65-F5344CB8AC3E}">
        <p14:creationId xmlns:p14="http://schemas.microsoft.com/office/powerpoint/2010/main" val="375568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B810D-CFE3-4123-967A-4AC4E1C6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07" y="1034027"/>
            <a:ext cx="3280277" cy="1006429"/>
          </a:xfrm>
        </p:spPr>
        <p:txBody>
          <a:bodyPr/>
          <a:lstStyle/>
          <a:p>
            <a:pPr algn="l"/>
            <a:r>
              <a:rPr lang="es-CO" dirty="0"/>
              <a:t>Temas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4B698C-6FF0-47D8-BB9C-2E66D7D4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Proyecto Intermedio</a:t>
            </a: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79016-2E47-B32A-EA0D-07E7CCC4A54C}"/>
              </a:ext>
            </a:extLst>
          </p:cNvPr>
          <p:cNvSpPr txBox="1"/>
          <p:nvPr/>
        </p:nvSpPr>
        <p:spPr>
          <a:xfrm>
            <a:off x="1042737" y="2237607"/>
            <a:ext cx="790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Repaso de lectura sugerida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Ejercicios cinemáticos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Modelaje en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10 min de preguntas del Laboratorio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Punto 5 Taller </a:t>
            </a:r>
            <a:endParaRPr lang="es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sz="2800" dirty="0">
                <a:solidFill>
                  <a:schemeClr val="bg1"/>
                </a:solidFill>
              </a:rPr>
              <a:t>Modelaje en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0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B97A0-77E7-A81E-B346-354E2BBF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BBD18-4A2E-526A-5AAB-236E90D0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No. 5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E8A5F5-FE81-EDFA-E188-3C8EF711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20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4F21A131-3CF5-2327-0850-EF8F80E1D1E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267D-410E-4900-2D20-4AACA714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224456"/>
            <a:ext cx="95821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8001-4A99-7EBE-2810-233124EE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734E1-464D-A7FF-8131-E1843C7A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2891"/>
            <a:ext cx="10515600" cy="1006429"/>
          </a:xfrm>
        </p:spPr>
        <p:txBody>
          <a:bodyPr/>
          <a:lstStyle/>
          <a:p>
            <a:r>
              <a:rPr lang="es-US" dirty="0"/>
              <a:t>Planteamiento en Python</a:t>
            </a:r>
          </a:p>
        </p:txBody>
      </p:sp>
    </p:spTree>
    <p:extLst>
      <p:ext uri="{BB962C8B-B14F-4D97-AF65-F5344CB8AC3E}">
        <p14:creationId xmlns:p14="http://schemas.microsoft.com/office/powerpoint/2010/main" val="38331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2A6E-E446-FB77-83C3-87F40F74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29288-60BC-E0A0-DED9-A508E349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Lectura S5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51E601-BC1C-4891-B8C8-2E61F226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3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2478E0DB-1C98-7BA9-7721-5E5603476A8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D684-DF30-0A25-FD48-846989B3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33" y="1533525"/>
            <a:ext cx="4133850" cy="3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250E9-8266-2D51-B57A-9DA6A7509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74840"/>
            <a:ext cx="4159085" cy="40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2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176B-5164-364E-484F-4EC7272A4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1FD3-C975-217B-C700-54AA7282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10" y="408781"/>
            <a:ext cx="10515600" cy="544512"/>
          </a:xfrm>
        </p:spPr>
        <p:txBody>
          <a:bodyPr/>
          <a:lstStyle/>
          <a:p>
            <a:r>
              <a:rPr lang="es-ES" dirty="0"/>
              <a:t>Taller de centro de masa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34C9B6-5AF8-9414-8E9C-76B93F22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4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DA1F4B28-9E07-929F-61A7-78651256D62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243663C-CCBE-F9B7-6D1C-5293C0998FC6}"/>
              </a:ext>
            </a:extLst>
          </p:cNvPr>
          <p:cNvSpPr/>
          <p:nvPr/>
        </p:nvSpPr>
        <p:spPr>
          <a:xfrm>
            <a:off x="510726" y="2929029"/>
            <a:ext cx="1117054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Este taller explora el concepto de centro de masa (CM). Aprenderás su definición, importancia y aplicaciones prácticas. Además, resolveremos ejercicios para consolidar tu comprensión.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39763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FE11-6204-D7FD-4D04-3BE3D8F6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FF2A0-6431-C37C-1D9C-D79D768C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6" y="502514"/>
            <a:ext cx="10515600" cy="544512"/>
          </a:xfrm>
        </p:spPr>
        <p:txBody>
          <a:bodyPr/>
          <a:lstStyle/>
          <a:p>
            <a:r>
              <a:rPr lang="es-CO" b="0" dirty="0"/>
              <a:t>¿</a:t>
            </a:r>
            <a:r>
              <a:rPr lang="es-ES" dirty="0"/>
              <a:t>Qué es el centro de masa?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E2A13E-3581-633C-F630-7F707773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5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74BD368C-263A-CE53-FD98-CFC9FD33870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6804065-9F75-BBC8-868D-FE01C051DC48}"/>
              </a:ext>
            </a:extLst>
          </p:cNvPr>
          <p:cNvSpPr/>
          <p:nvPr/>
        </p:nvSpPr>
        <p:spPr>
          <a:xfrm>
            <a:off x="510726" y="21716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Definición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53145E9-E0AE-141E-AB14-789F70EAFCA3}"/>
              </a:ext>
            </a:extLst>
          </p:cNvPr>
          <p:cNvSpPr/>
          <p:nvPr/>
        </p:nvSpPr>
        <p:spPr>
          <a:xfrm>
            <a:off x="510726" y="2836783"/>
            <a:ext cx="32258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Es el punto donde se concentra la masa. No depende de la forma del objeto.</a:t>
            </a:r>
            <a:endParaRPr lang="en-US" sz="19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1EEEB64-96D5-4FFA-A975-086E0476BBEE}"/>
              </a:ext>
            </a:extLst>
          </p:cNvPr>
          <p:cNvSpPr/>
          <p:nvPr/>
        </p:nvSpPr>
        <p:spPr>
          <a:xfrm>
            <a:off x="5213717" y="2171616"/>
            <a:ext cx="176456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CM vs. CG</a:t>
            </a:r>
            <a:endParaRPr lang="en-US" sz="24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E719144-C2B2-1DBD-D940-AEB362405B3F}"/>
              </a:ext>
            </a:extLst>
          </p:cNvPr>
          <p:cNvSpPr/>
          <p:nvPr/>
        </p:nvSpPr>
        <p:spPr>
          <a:xfrm>
            <a:off x="4483080" y="2762008"/>
            <a:ext cx="32258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En campos gravitatorios uniformes, el centro de masa y el centro de gravedad coinciden.</a:t>
            </a:r>
            <a:endParaRPr lang="en-US" sz="19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70C5DB0-D5B3-80E8-EF82-2EB16948FF44}"/>
              </a:ext>
            </a:extLst>
          </p:cNvPr>
          <p:cNvSpPr/>
          <p:nvPr/>
        </p:nvSpPr>
        <p:spPr>
          <a:xfrm>
            <a:off x="9399152" y="2171616"/>
            <a:ext cx="13962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Sistemas</a:t>
            </a:r>
            <a:endParaRPr lang="en-US" sz="2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7B9C03B-71BF-8485-3709-23D08CE38699}"/>
              </a:ext>
            </a:extLst>
          </p:cNvPr>
          <p:cNvSpPr/>
          <p:nvPr/>
        </p:nvSpPr>
        <p:spPr>
          <a:xfrm>
            <a:off x="8455434" y="2762008"/>
            <a:ext cx="351232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Simplifica el estudio de sistemas complejos reduciéndolos a un solo punto.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22409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46863-87C8-6F69-80DA-559A684E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E96D4-5A85-EFCB-39AC-880EDC7A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26" y="502514"/>
            <a:ext cx="10515600" cy="544512"/>
          </a:xfrm>
        </p:spPr>
        <p:txBody>
          <a:bodyPr/>
          <a:lstStyle/>
          <a:p>
            <a:r>
              <a:rPr lang="es-ES" dirty="0"/>
              <a:t>Ecuaciones del Centro de Masa</a:t>
            </a:r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E05DA2-97A0-7EB5-40AA-754512A4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6</a:t>
            </a:fld>
            <a:endParaRPr lang="es-CO" sz="2800" dirty="0"/>
          </a:p>
        </p:txBody>
      </p:sp>
      <p:sp>
        <p:nvSpPr>
          <p:cNvPr id="46" name="Marcador de pie de página 46">
            <a:extLst>
              <a:ext uri="{FF2B5EF4-FFF2-40B4-BE49-F238E27FC236}">
                <a16:creationId xmlns:a16="http://schemas.microsoft.com/office/drawing/2014/main" id="{638FB40B-F9BF-4A49-A25C-E70555D7B2A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</a:t>
            </a: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0F545374-0A10-5498-42CE-55002EBDC54D}"/>
              </a:ext>
            </a:extLst>
          </p:cNvPr>
          <p:cNvSpPr/>
          <p:nvPr/>
        </p:nvSpPr>
        <p:spPr>
          <a:xfrm>
            <a:off x="510726" y="194071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2DACDD"/>
          </a:solidFill>
          <a:ln w="15240">
            <a:solidFill>
              <a:srgbClr val="2DACDD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56F0731-D197-37C7-AADD-8C20929CCCA0}"/>
              </a:ext>
            </a:extLst>
          </p:cNvPr>
          <p:cNvSpPr/>
          <p:nvPr/>
        </p:nvSpPr>
        <p:spPr>
          <a:xfrm>
            <a:off x="706941" y="2049265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6E61F21-898A-4A77-A10E-8D16349F0520}"/>
              </a:ext>
            </a:extLst>
          </p:cNvPr>
          <p:cNvSpPr/>
          <p:nvPr/>
        </p:nvSpPr>
        <p:spPr>
          <a:xfrm>
            <a:off x="1220093" y="20492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Partículas Discretas</a:t>
            </a:r>
            <a:endParaRPr lang="en-US" sz="2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8459E84-B5FB-C439-3B5B-BE2B70225B7F}"/>
              </a:ext>
            </a:extLst>
          </p:cNvPr>
          <p:cNvSpPr/>
          <p:nvPr/>
        </p:nvSpPr>
        <p:spPr>
          <a:xfrm>
            <a:off x="1220093" y="2520217"/>
            <a:ext cx="24790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Rcm = (Σ mi * ri) / M.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Suma de masas por posición, dividido por la masa total.</a:t>
            </a:r>
            <a:endParaRPr lang="en-US" sz="19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09B8A459-6AC9-0EFB-900D-1C0DF04155D2}"/>
              </a:ext>
            </a:extLst>
          </p:cNvPr>
          <p:cNvSpPr/>
          <p:nvPr/>
        </p:nvSpPr>
        <p:spPr>
          <a:xfrm>
            <a:off x="4027825" y="194071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2DACDD"/>
          </a:solidFill>
          <a:ln w="15240">
            <a:solidFill>
              <a:srgbClr val="2DACDD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5AAC65C-B8D4-4CF4-6035-E0698A692240}"/>
              </a:ext>
            </a:extLst>
          </p:cNvPr>
          <p:cNvSpPr/>
          <p:nvPr/>
        </p:nvSpPr>
        <p:spPr>
          <a:xfrm>
            <a:off x="4194751" y="2082701"/>
            <a:ext cx="264787" cy="38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DDB16526-BFA3-0715-F9CB-5D86852B868E}"/>
              </a:ext>
            </a:extLst>
          </p:cNvPr>
          <p:cNvSpPr/>
          <p:nvPr/>
        </p:nvSpPr>
        <p:spPr>
          <a:xfrm>
            <a:off x="4757083" y="20691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Objeto Continuo</a:t>
            </a:r>
            <a:endParaRPr lang="en-US" sz="240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BCEE3B1-0ECC-782D-FC2A-6B64815C1E3E}"/>
              </a:ext>
            </a:extLst>
          </p:cNvPr>
          <p:cNvSpPr/>
          <p:nvPr/>
        </p:nvSpPr>
        <p:spPr>
          <a:xfrm>
            <a:off x="4757083" y="2520217"/>
            <a:ext cx="278671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Rcm = (∫ r dm) / M. Integral sobre todo el objeto.</a:t>
            </a:r>
            <a:endParaRPr lang="en-US" sz="1900" dirty="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863F153E-B996-24E2-0177-C1EE3A73DE2C}"/>
              </a:ext>
            </a:extLst>
          </p:cNvPr>
          <p:cNvSpPr/>
          <p:nvPr/>
        </p:nvSpPr>
        <p:spPr>
          <a:xfrm>
            <a:off x="8410992" y="194071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2DACDD"/>
          </a:solidFill>
          <a:ln w="15240">
            <a:solidFill>
              <a:srgbClr val="2DACDD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3697DA3E-078C-40FD-7F27-539827120530}"/>
              </a:ext>
            </a:extLst>
          </p:cNvPr>
          <p:cNvSpPr/>
          <p:nvPr/>
        </p:nvSpPr>
        <p:spPr>
          <a:xfrm>
            <a:off x="8584942" y="2083813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568DC261-5221-4E20-EA6B-EB5A7D72B819}"/>
              </a:ext>
            </a:extLst>
          </p:cNvPr>
          <p:cNvSpPr/>
          <p:nvPr/>
        </p:nvSpPr>
        <p:spPr>
          <a:xfrm>
            <a:off x="9140250" y="2047750"/>
            <a:ext cx="2950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a typeface="Merriweather" pitchFamily="34" charset="-122"/>
                <a:cs typeface="Merriweather" pitchFamily="34" charset="-120"/>
              </a:rPr>
              <a:t>Sistema de Coordenadas</a:t>
            </a:r>
            <a:endParaRPr lang="en-US" sz="24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37CB7EDB-54C3-1B0B-58C2-E6D0B6137F7C}"/>
              </a:ext>
            </a:extLst>
          </p:cNvPr>
          <p:cNvSpPr/>
          <p:nvPr/>
        </p:nvSpPr>
        <p:spPr>
          <a:xfrm>
            <a:off x="9140250" y="2818799"/>
            <a:ext cx="2213550" cy="131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ea typeface="Merriweather" pitchFamily="34" charset="-122"/>
                <a:cs typeface="Merriweather" pitchFamily="34" charset="-120"/>
              </a:rPr>
              <a:t>Elegir un sistema adecuado simplifica los cálculos.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9239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16B3-34E3-5217-C461-58C0CFE8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C89B5-F8BB-06CD-F654-AD84F460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C489-697C-47CB-93D0-AEFF3C3206B5}" type="slidenum">
              <a:rPr lang="es-CO" smtClean="0"/>
              <a:pPr/>
              <a:t>7</a:t>
            </a:fld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58941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822028"/>
            <a:ext cx="5207397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Cálculo del CM en 1D</a:t>
            </a:r>
            <a:endParaRPr lang="en-US" sz="4042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32" y="1773238"/>
            <a:ext cx="1028403" cy="1234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6706" y="1978918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Ejemplo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6706" y="2423518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m1 = 2 kg </a:t>
            </a:r>
            <a:r>
              <a:rPr lang="en-US" sz="1583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x1 = 1 m. m2 = 3 kg </a:t>
            </a:r>
            <a:r>
              <a:rPr lang="en-US" sz="1583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x2 = 4 m.</a:t>
            </a:r>
            <a:endParaRPr lang="en-US" sz="15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32" y="3007320"/>
            <a:ext cx="1028403" cy="1234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6706" y="3213001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Masa Total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6706" y="3657601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 = m1 + m2 = 5 kg.</a:t>
            </a:r>
            <a:endParaRPr lang="en-US" sz="158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" y="4241404"/>
            <a:ext cx="1028403" cy="1234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6706" y="4447083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Posición CM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6706" y="4891683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Xcm = (2 kg * 1 m + 3 kg * 4 m) / 5 kg = 2.8 m.</a:t>
            </a:r>
            <a:endParaRPr lang="en-US" sz="1583" dirty="0"/>
          </a:p>
        </p:txBody>
      </p:sp>
      <p:sp>
        <p:nvSpPr>
          <p:cNvPr id="13" name="Text 7"/>
          <p:cNvSpPr/>
          <p:nvPr/>
        </p:nvSpPr>
        <p:spPr>
          <a:xfrm>
            <a:off x="719832" y="5706865"/>
            <a:ext cx="6180336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El CM está más cerca de la masa más grande.</a:t>
            </a:r>
            <a:endParaRPr lang="en-US" sz="15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989807"/>
            <a:ext cx="6180336" cy="1285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ea typeface="Merriweather" pitchFamily="34" charset="-122"/>
                <a:cs typeface="Merriweather" pitchFamily="34" charset="-120"/>
              </a:rPr>
              <a:t>Ejemplo: Tres Partículas en 2D</a:t>
            </a:r>
            <a:endParaRPr lang="en-US" sz="4042" dirty="0"/>
          </a:p>
        </p:txBody>
      </p:sp>
      <p:sp>
        <p:nvSpPr>
          <p:cNvPr id="4" name="Shape 1"/>
          <p:cNvSpPr/>
          <p:nvPr/>
        </p:nvSpPr>
        <p:spPr>
          <a:xfrm>
            <a:off x="719832" y="2583756"/>
            <a:ext cx="2987378" cy="186838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938212" y="2802136"/>
            <a:ext cx="2550617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Descripción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8212" y="3246735"/>
            <a:ext cx="2550617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m1 = 1 kg en (1, 1) m, m2 = 2 kg en (4, 2) m, m3 = 3 kg en (2, 5) m.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3912890" y="2583756"/>
            <a:ext cx="2987378" cy="186838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4131270" y="2802136"/>
            <a:ext cx="2550617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Cálculo en X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31270" y="3246735"/>
            <a:ext cx="2550617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Xcm = (m1x1 + m2x2 + m3x3) / M = 2.67 m.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719832" y="4657825"/>
            <a:ext cx="6180336" cy="1210369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938213" y="4876205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Cálculo en 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8213" y="5320805"/>
            <a:ext cx="5743575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Ycm = (m1y1 + m2y2 + m3y3) / M = 3.33 m.</a:t>
            </a:r>
            <a:endParaRPr lang="en-US" sz="15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12608</TotalTime>
  <Words>657</Words>
  <Application>Microsoft Office PowerPoint</Application>
  <PresentationFormat>Widescreen</PresentationFormat>
  <Paragraphs>113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Merriweather</vt:lpstr>
      <vt:lpstr>Wingdings</vt:lpstr>
      <vt:lpstr>Tema de Office</vt:lpstr>
      <vt:lpstr>PowerPoint Presentation</vt:lpstr>
      <vt:lpstr>Temas</vt:lpstr>
      <vt:lpstr>Lectura S5</vt:lpstr>
      <vt:lpstr>Taller de centro de masa</vt:lpstr>
      <vt:lpstr>¿Qué es el centro de masa?</vt:lpstr>
      <vt:lpstr>Ecuaciones del Centro de Masa</vt:lpstr>
      <vt:lpstr>PowerPoint Presentation</vt:lpstr>
      <vt:lpstr>PowerPoint Presentation</vt:lpstr>
      <vt:lpstr>PowerPoint Presentation</vt:lpstr>
      <vt:lpstr>Ejercicio 1: Bloques Conectados</vt:lpstr>
      <vt:lpstr>Ejercicio 2: Barra Uniforme</vt:lpstr>
      <vt:lpstr>Ejercicio 2D: Diseño Mecánico</vt:lpstr>
      <vt:lpstr>Ejercicios cinemáticos</vt:lpstr>
      <vt:lpstr>Ejercicio No. 1</vt:lpstr>
      <vt:lpstr>Derivación Matemática</vt:lpstr>
      <vt:lpstr>Planteamiento en Python</vt:lpstr>
      <vt:lpstr>Ejercicio No. 2</vt:lpstr>
      <vt:lpstr>Derivación Matemática</vt:lpstr>
      <vt:lpstr>Planteamiento en Python</vt:lpstr>
      <vt:lpstr>Ejercicio No. 5</vt:lpstr>
      <vt:lpstr>Planteamiento en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Andres Gaona Castillo</dc:creator>
  <cp:lastModifiedBy>Daniel Álvarez</cp:lastModifiedBy>
  <cp:revision>310</cp:revision>
  <dcterms:created xsi:type="dcterms:W3CDTF">2017-09-28T17:08:57Z</dcterms:created>
  <dcterms:modified xsi:type="dcterms:W3CDTF">2025-09-02T02:23:04Z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791f77-3d39-4d72-9277-ac879ec799ed_Enabled">
    <vt:lpwstr>true</vt:lpwstr>
  </property>
  <property fmtid="{D5CDD505-2E9C-101B-9397-08002B2CF9AE}" pid="3" name="MSIP_Label_36791f77-3d39-4d72-9277-ac879ec799ed_SetDate">
    <vt:lpwstr>2025-08-04T23:12:08Z</vt:lpwstr>
  </property>
  <property fmtid="{D5CDD505-2E9C-101B-9397-08002B2CF9AE}" pid="4" name="MSIP_Label_36791f77-3d39-4d72-9277-ac879ec799ed_Method">
    <vt:lpwstr>Standard</vt:lpwstr>
  </property>
  <property fmtid="{D5CDD505-2E9C-101B-9397-08002B2CF9AE}" pid="5" name="MSIP_Label_36791f77-3d39-4d72-9277-ac879ec799ed_Name">
    <vt:lpwstr>restricted-default</vt:lpwstr>
  </property>
  <property fmtid="{D5CDD505-2E9C-101B-9397-08002B2CF9AE}" pid="6" name="MSIP_Label_36791f77-3d39-4d72-9277-ac879ec799ed_SiteId">
    <vt:lpwstr>254ba93e-1f6f-48f3-90e6-e2766664b477</vt:lpwstr>
  </property>
  <property fmtid="{D5CDD505-2E9C-101B-9397-08002B2CF9AE}" pid="7" name="MSIP_Label_36791f77-3d39-4d72-9277-ac879ec799ed_ActionId">
    <vt:lpwstr>e5fede40-1bad-4af3-9ba8-424d918067cb</vt:lpwstr>
  </property>
  <property fmtid="{D5CDD505-2E9C-101B-9397-08002B2CF9AE}" pid="8" name="MSIP_Label_36791f77-3d39-4d72-9277-ac879ec799ed_ContentBits">
    <vt:lpwstr>0</vt:lpwstr>
  </property>
  <property fmtid="{D5CDD505-2E9C-101B-9397-08002B2CF9AE}" pid="9" name="MSIP_Label_36791f77-3d39-4d72-9277-ac879ec799ed_Tag">
    <vt:lpwstr>10, 3, 0, 1</vt:lpwstr>
  </property>
</Properties>
</file>